
<file path=[Content_Types].xml><?xml version="1.0" encoding="utf-8"?>
<Types xmlns="http://schemas.openxmlformats.org/package/2006/content-types">
  <Default Extension="rels" ContentType="application/vnd.openxmlformats-package.relationships+xml"/>
  <Default Extension="png" ContentType="image/png"/>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showSpecialPlsOnTitleSld="0" firstSlideNum="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11.xml" Type="http://schemas.openxmlformats.org/officeDocument/2006/relationships/slide" Id="rId16"/><Relationship Target="slides/slide10.xml" Type="http://schemas.openxmlformats.org/officeDocument/2006/relationships/slide" Id="rId15"/><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slides/slide8.xml" Type="http://schemas.openxmlformats.org/officeDocument/2006/relationships/slide" Id="rId13"/><Relationship Target="theme/theme2.xml" Type="http://schemas.openxmlformats.org/officeDocument/2006/relationships/theme" Id="rId1"/><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0.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1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 name="Shape 25"/>
        <p:cNvGrpSpPr/>
        <p:nvPr/>
      </p:nvGrpSpPr>
      <p:grpSpPr>
        <a:xfrm>
          <a:off y="0" x="0"/>
          <a:ext cy="0" cx="0"/>
          <a:chOff y="0" x="0"/>
          <a:chExt cy="0" cx="0"/>
        </a:xfrm>
      </p:grpSpPr>
      <p:sp>
        <p:nvSpPr>
          <p:cNvPr id="26" name="Shape 2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7" name="Shape 27"/>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9" name="Shape 89"/>
        <p:cNvGrpSpPr/>
        <p:nvPr/>
      </p:nvGrpSpPr>
      <p:grpSpPr>
        <a:xfrm>
          <a:off y="0" x="0"/>
          <a:ext cy="0" cx="0"/>
          <a:chOff y="0" x="0"/>
          <a:chExt cy="0" cx="0"/>
        </a:xfrm>
      </p:grpSpPr>
      <p:sp>
        <p:nvSpPr>
          <p:cNvPr id="90" name="Shape 9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1" name="Shape 91"/>
          <p:cNvSpPr txBox="1"/>
          <p:nvPr>
            <p:ph idx="1" type="body"/>
          </p:nvPr>
        </p:nvSpPr>
        <p:spPr>
          <a:xfrm>
            <a:off y="4343400" x="685800"/>
            <a:ext cy="4114800" cx="5486399"/>
          </a:xfrm>
          <a:prstGeom prst="rect">
            <a:avLst/>
          </a:prstGeom>
        </p:spPr>
        <p:txBody>
          <a:bodyPr bIns="91425" rIns="91425" lIns="91425" tIns="91425" anchor="t" anchorCtr="0">
            <a:normAutofit/>
          </a:bodyPr>
          <a:lstStyle/>
          <a:p>
            <a:pPr rtl="0" lvl="0">
              <a:spcBef>
                <a:spcPts val="0"/>
              </a:spcBef>
              <a:buNone/>
            </a:pPr>
            <a:r>
              <a:rPr lang="en"/>
              <a:t>Time to practice with an article. Look for a quote that supports your claim, disagrees with your claim, or just interests you,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96" name="Shape 96"/>
        <p:cNvGrpSpPr/>
        <p:nvPr/>
      </p:nvGrpSpPr>
      <p:grpSpPr>
        <a:xfrm>
          <a:off y="0" x="0"/>
          <a:ext cy="0" cx="0"/>
          <a:chOff y="0" x="0"/>
          <a:chExt cy="0" cx="0"/>
        </a:xfrm>
      </p:grpSpPr>
      <p:sp>
        <p:nvSpPr>
          <p:cNvPr id="97" name="Shape 97"/>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98" name="Shape 98"/>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3" name="Shape 33"/>
        <p:cNvGrpSpPr/>
        <p:nvPr/>
      </p:nvGrpSpPr>
      <p:grpSpPr>
        <a:xfrm>
          <a:off y="0" x="0"/>
          <a:ext cy="0" cx="0"/>
          <a:chOff y="0" x="0"/>
          <a:chExt cy="0" cx="0"/>
        </a:xfrm>
      </p:grpSpPr>
      <p:sp>
        <p:nvSpPr>
          <p:cNvPr id="34" name="Shape 3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5" name="Shape 35"/>
          <p:cNvSpPr txBox="1"/>
          <p:nvPr>
            <p:ph idx="1" type="body"/>
          </p:nvPr>
        </p:nvSpPr>
        <p:spPr>
          <a:xfrm>
            <a:off y="4343400" x="685800"/>
            <a:ext cy="4114800" cx="5486399"/>
          </a:xfrm>
          <a:prstGeom prst="rect">
            <a:avLst/>
          </a:prstGeom>
        </p:spPr>
        <p:txBody>
          <a:bodyPr bIns="91425" rIns="91425" lIns="91425" tIns="91425" anchor="t" anchorCtr="0">
            <a:normAutofit/>
          </a:bodyPr>
          <a:lstStyle/>
          <a:p>
            <a:pPr rtl="0">
              <a:spcBef>
                <a:spcPts val="0"/>
              </a:spcBef>
              <a:buNone/>
            </a:pPr>
            <a:r>
              <a:rPr lang="en"/>
              <a:t>Framing this quote, putting something before and after the quote, can make a big difference in an argument paper.</a:t>
            </a:r>
          </a:p>
          <a:p>
            <a:pPr>
              <a:spcBef>
                <a:spcPts val="0"/>
              </a:spcBef>
              <a:buNone/>
            </a:pPr>
            <a:r>
              <a:rPr lang="en"/>
              <a:t>Substitute the name of the classroom teacher.</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2" name="Shape 42"/>
        <p:cNvGrpSpPr/>
        <p:nvPr/>
      </p:nvGrpSpPr>
      <p:grpSpPr>
        <a:xfrm>
          <a:off y="0" x="0"/>
          <a:ext cy="0" cx="0"/>
          <a:chOff y="0" x="0"/>
          <a:chExt cy="0" cx="0"/>
        </a:xfrm>
      </p:grpSpPr>
      <p:sp>
        <p:nvSpPr>
          <p:cNvPr id="43" name="Shape 43"/>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4" name="Shape 44"/>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8" name="Shape 48"/>
        <p:cNvGrpSpPr/>
        <p:nvPr/>
      </p:nvGrpSpPr>
      <p:grpSpPr>
        <a:xfrm>
          <a:off y="0" x="0"/>
          <a:ext cy="0" cx="0"/>
          <a:chOff y="0" x="0"/>
          <a:chExt cy="0" cx="0"/>
        </a:xfrm>
      </p:grpSpPr>
      <p:sp>
        <p:nvSpPr>
          <p:cNvPr id="49" name="Shape 49"/>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0" name="Shape 50"/>
          <p:cNvSpPr txBox="1"/>
          <p:nvPr>
            <p:ph idx="1" type="body"/>
          </p:nvPr>
        </p:nvSpPr>
        <p:spPr>
          <a:xfrm>
            <a:off y="4343400" x="685800"/>
            <a:ext cy="4114800" cx="5486399"/>
          </a:xfrm>
          <a:prstGeom prst="rect">
            <a:avLst/>
          </a:prstGeom>
        </p:spPr>
        <p:txBody>
          <a:bodyPr bIns="91425" rIns="91425" lIns="91425" tIns="91425" anchor="t" anchorCtr="0">
            <a:normAutofit/>
          </a:bodyPr>
          <a:lstStyle/>
          <a:p>
            <a:pPr rtl="0">
              <a:spcBef>
                <a:spcPts val="0"/>
              </a:spcBef>
              <a:buNone/>
            </a:pPr>
            <a:r>
              <a:rPr lang="en"/>
              <a:t>Make a list: X says, “____” </a:t>
            </a:r>
          </a:p>
          <a:p>
            <a:pPr>
              <a:spcBef>
                <a:spcPts val="0"/>
              </a:spcBef>
              <a:buNone/>
            </a:pPr>
            <a:r>
              <a:rPr lang="en"/>
              <a:t>Introducing a quote is pretty simple. All you need to do is give basic information about the author or the article, or both. If you introduce the quote using the author’s specific position or tone of the quoted text. (Ms. Crawford expressed her shock by exclaiming…) you will create a better preview of the explanation of the quote which will follow the quote.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4" name="Shape 54"/>
        <p:cNvGrpSpPr/>
        <p:nvPr/>
      </p:nvGrpSpPr>
      <p:grpSpPr>
        <a:xfrm>
          <a:off y="0" x="0"/>
          <a:ext cy="0" cx="0"/>
          <a:chOff y="0" x="0"/>
          <a:chExt cy="0" cx="0"/>
        </a:xfrm>
      </p:grpSpPr>
      <p:sp>
        <p:nvSpPr>
          <p:cNvPr id="55" name="Shape 5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6" name="Shape 56"/>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1" name="Shape 61"/>
        <p:cNvGrpSpPr/>
        <p:nvPr/>
      </p:nvGrpSpPr>
      <p:grpSpPr>
        <a:xfrm>
          <a:off y="0" x="0"/>
          <a:ext cy="0" cx="0"/>
          <a:chOff y="0" x="0"/>
          <a:chExt cy="0" cx="0"/>
        </a:xfrm>
      </p:grpSpPr>
      <p:sp>
        <p:nvSpPr>
          <p:cNvPr id="62" name="Shape 6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3" name="Shape 63"/>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rPr lang="en"/>
              <a:t>Pick a good quote. For most cases only about 10% of your entire paper should be quotes. One or two quotes a page. Summarize or paraphrase instead.</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7" name="Shape 67"/>
        <p:cNvGrpSpPr/>
        <p:nvPr/>
      </p:nvGrpSpPr>
      <p:grpSpPr>
        <a:xfrm>
          <a:off y="0" x="0"/>
          <a:ext cy="0" cx="0"/>
          <a:chOff y="0" x="0"/>
          <a:chExt cy="0" cx="0"/>
        </a:xfrm>
      </p:grpSpPr>
      <p:sp>
        <p:nvSpPr>
          <p:cNvPr id="68" name="Shape 6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9" name="Shape 69"/>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4" name="Shape 74"/>
        <p:cNvGrpSpPr/>
        <p:nvPr/>
      </p:nvGrpSpPr>
      <p:grpSpPr>
        <a:xfrm>
          <a:off y="0" x="0"/>
          <a:ext cy="0" cx="0"/>
          <a:chOff y="0" x="0"/>
          <a:chExt cy="0" cx="0"/>
        </a:xfrm>
      </p:grpSpPr>
      <p:sp>
        <p:nvSpPr>
          <p:cNvPr id="75" name="Shape 75"/>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6" name="Shape 76"/>
          <p:cNvSpPr txBox="1"/>
          <p:nvPr>
            <p:ph idx="1" type="body"/>
          </p:nvPr>
        </p:nvSpPr>
        <p:spPr>
          <a:xfrm>
            <a:off y="4343400" x="685800"/>
            <a:ext cy="4114800" cx="5486399"/>
          </a:xfrm>
          <a:prstGeom prst="rect">
            <a:avLst/>
          </a:prstGeom>
        </p:spPr>
        <p:txBody>
          <a:bodyPr bIns="91425" rIns="91425" lIns="91425" tIns="91425" anchor="t" anchorCtr="0">
            <a:normAutofit/>
          </a:bodyPr>
          <a:lstStyle/>
          <a:p>
            <a:pPr rtl="0">
              <a:spcBef>
                <a:spcPts val="0"/>
              </a:spcBef>
              <a:buNone/>
            </a:pPr>
            <a:r>
              <a:rPr lang="en"/>
              <a:t>bottom slice</a:t>
            </a:r>
          </a:p>
          <a:p>
            <a:pPr>
              <a:spcBef>
                <a:spcPts val="0"/>
              </a:spcBef>
              <a:buNone/>
            </a:pPr>
            <a:r>
              <a:rPr lang="en"/>
              <a:t>Make the connection for the reader. Don’t expect the reader to do it.</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80" name="Shape 80"/>
        <p:cNvGrpSpPr/>
        <p:nvPr/>
      </p:nvGrpSpPr>
      <p:grpSpPr>
        <a:xfrm>
          <a:off y="0" x="0"/>
          <a:ext cy="0" cx="0"/>
          <a:chOff y="0" x="0"/>
          <a:chExt cy="0" cx="0"/>
        </a:xfrm>
      </p:grpSpPr>
      <p:sp>
        <p:nvSpPr>
          <p:cNvPr id="81" name="Shape 81"/>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82" name="Shape 82"/>
          <p:cNvSpPr txBox="1"/>
          <p:nvPr>
            <p:ph idx="1" type="body"/>
          </p:nvPr>
        </p:nvSpPr>
        <p:spPr>
          <a:xfrm>
            <a:off y="4343400" x="685800"/>
            <a:ext cy="4114800" cx="5486399"/>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type="ctrTitle"/>
          </p:nvPr>
        </p:nvSpPr>
        <p:spPr>
          <a:xfrm>
            <a:off y="1583342" x="685800"/>
            <a:ext cy="1159856"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9" name="Shape 9"/>
          <p:cNvSpPr txBox="1"/>
          <p:nvPr>
            <p:ph idx="1" type="subTitle"/>
          </p:nvPr>
        </p:nvSpPr>
        <p:spPr>
          <a:xfrm>
            <a:off y="2840053" x="685800"/>
            <a:ext cy="784737"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2" name="Shape 12"/>
          <p:cNvSpPr txBox="1"/>
          <p:nvPr>
            <p:ph idx="1" type="body"/>
          </p:nvPr>
        </p:nvSpPr>
        <p:spPr>
          <a:xfrm>
            <a:off y="1200150" x="457200"/>
            <a:ext cy="372568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 type="body"/>
          </p:nvPr>
        </p:nvSpPr>
        <p:spPr>
          <a:xfrm>
            <a:off y="1200150" x="457200"/>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2" type="body"/>
          </p:nvPr>
        </p:nvSpPr>
        <p:spPr>
          <a:xfrm>
            <a:off y="1200150" x="4692273"/>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4406309" x="457200"/>
            <a:ext cy="519520" cx="8229600"/>
          </a:xfrm>
          <a:prstGeom prst="rect">
            <a:avLst/>
          </a:prstGeom>
        </p:spPr>
        <p:txBody>
          <a:bodyPr bIns="91425" rIns="91425" lIns="91425" tIns="91425" anchor="t" anchorCtr="0"/>
          <a:lstStyle>
            <a:lvl1pPr algn="ctr">
              <a:spcBef>
                <a:spcPts val="36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10.xml.rels><?xml version="1.0" encoding="UTF-8" standalone="yes"?><Relationships xmlns="http://schemas.openxmlformats.org/package/2006/relationships"><Relationship Target="../notesSlides/notesSlide10.xml" Type="http://schemas.openxmlformats.org/officeDocument/2006/relationships/notesSlide" Id="rId2"/><Relationship Target="../slideLayouts/slideLayout4.xml" Type="http://schemas.openxmlformats.org/officeDocument/2006/relationships/slideLayout" Id="rId1"/><Relationship Target="../media/image04.png" Type="http://schemas.openxmlformats.org/officeDocument/2006/relationships/image" Id="rId3"/></Relationships>
</file>

<file path=ppt/slides/_rels/slide11.xml.rels><?xml version="1.0" encoding="UTF-8" standalone="yes"?><Relationships xmlns="http://schemas.openxmlformats.org/package/2006/relationships"><Relationship Target="../notesSlides/notesSlide11.xml" Type="http://schemas.openxmlformats.org/officeDocument/2006/relationships/notesSlide" Id="rId2"/><Relationship Target="../slideLayouts/slideLayout2.xml" Type="http://schemas.openxmlformats.org/officeDocument/2006/relationships/slideLayout" Id="rId1"/><Relationship Target="http://www.discoveryeducation.com/teachers/" Type="http://schemas.openxmlformats.org/officeDocument/2006/relationships/hyperlink" TargetMode="External" Id="rId3"/></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3.xml" Type="http://schemas.openxmlformats.org/officeDocument/2006/relationships/slideLayout" Id="rId1"/><Relationship Target="../media/image02.png" Type="http://schemas.openxmlformats.org/officeDocument/2006/relationships/image" Id="rId3"/></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4.xml" Type="http://schemas.openxmlformats.org/officeDocument/2006/relationships/slideLayout" Id="rId1"/><Relationship Target="../media/image04.png" Type="http://schemas.openxmlformats.org/officeDocument/2006/relationships/image" Id="rId3"/></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6.xml" Type="http://schemas.openxmlformats.org/officeDocument/2006/relationships/slideLayout" Id="rId1"/><Relationship Target="../media/image03.png" Type="http://schemas.openxmlformats.org/officeDocument/2006/relationships/image" Id="rId3"/></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6.xml" Type="http://schemas.openxmlformats.org/officeDocument/2006/relationships/slideLayout" Id="rId1"/><Relationship Target="../media/image00.png" Type="http://schemas.openxmlformats.org/officeDocument/2006/relationships/image" Id="rId3"/></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6.xml" Type="http://schemas.openxmlformats.org/officeDocument/2006/relationships/slideLayout" Id="rId1"/><Relationship Target="../media/image00.png" Type="http://schemas.openxmlformats.org/officeDocument/2006/relationships/image" Id="rId3"/></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4.xml" Type="http://schemas.openxmlformats.org/officeDocument/2006/relationships/slideLayout" Id="rId1"/><Relationship Target="../media/image01.png" Type="http://schemas.openxmlformats.org/officeDocument/2006/relationships/image" Id="rId3"/></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6.xml" Type="http://schemas.openxmlformats.org/officeDocument/2006/relationships/slideLayout" Id="rId1"/><Relationship Target="../media/image00.png" Type="http://schemas.openxmlformats.org/officeDocument/2006/relationships/image"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ctrTitle"/>
          </p:nvPr>
        </p:nvSpPr>
        <p:spPr>
          <a:xfrm>
            <a:off y="1583342" x="685800"/>
            <a:ext cy="1159856" cx="7772400"/>
          </a:xfrm>
          <a:prstGeom prst="rect">
            <a:avLst/>
          </a:prstGeom>
        </p:spPr>
        <p:txBody>
          <a:bodyPr bIns="91425" rIns="91425" lIns="91425" tIns="91425" anchor="b" anchorCtr="0">
            <a:normAutofit/>
          </a:bodyPr>
          <a:lstStyle/>
          <a:p>
            <a:pPr>
              <a:spcBef>
                <a:spcPts val="0"/>
              </a:spcBef>
              <a:buNone/>
            </a:pPr>
            <a:r>
              <a:rPr lang="en"/>
              <a:t>The Quote Sandwich:</a:t>
            </a:r>
          </a:p>
        </p:txBody>
      </p:sp>
      <p:sp>
        <p:nvSpPr>
          <p:cNvPr id="24" name="Shape 24"/>
          <p:cNvSpPr txBox="1"/>
          <p:nvPr>
            <p:ph idx="1" type="subTitle"/>
          </p:nvPr>
        </p:nvSpPr>
        <p:spPr>
          <a:xfrm>
            <a:off y="2840053" x="685800"/>
            <a:ext cy="784737" cx="7772400"/>
          </a:xfrm>
          <a:prstGeom prst="rect">
            <a:avLst/>
          </a:prstGeom>
        </p:spPr>
        <p:txBody>
          <a:bodyPr bIns="91425" rIns="91425" lIns="91425" tIns="91425" anchor="t" anchorCtr="0">
            <a:normAutofit/>
          </a:bodyPr>
          <a:lstStyle/>
          <a:p>
            <a:pPr>
              <a:spcBef>
                <a:spcPts val="0"/>
              </a:spcBef>
              <a:buNone/>
            </a:pPr>
            <a:r>
              <a:rPr lang="en"/>
              <a:t>Framing a Quote</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y="0" x="0"/>
          <a:ext cy="0" cx="0"/>
          <a:chOff y="0" x="0"/>
          <a:chExt cy="0" cx="0"/>
        </a:xfrm>
      </p:grpSpPr>
      <p:sp>
        <p:nvSpPr>
          <p:cNvPr id="84" name="Shape 84"/>
          <p:cNvSpPr txBox="1"/>
          <p:nvPr>
            <p:ph type="title"/>
          </p:nvPr>
        </p:nvSpPr>
        <p:spPr>
          <a:xfrm>
            <a:off y="205978" x="457200"/>
            <a:ext cy="857400" cx="8229600"/>
          </a:xfrm>
          <a:prstGeom prst="rect">
            <a:avLst/>
          </a:prstGeom>
        </p:spPr>
        <p:txBody>
          <a:bodyPr bIns="91425" rIns="91425" lIns="91425" tIns="91425" anchor="b" anchorCtr="0">
            <a:normAutofit/>
          </a:bodyPr>
          <a:lstStyle/>
          <a:p>
            <a:pPr rtl="0" lvl="0">
              <a:spcBef>
                <a:spcPts val="0"/>
              </a:spcBef>
              <a:buNone/>
            </a:pPr>
            <a:r>
              <a:rPr lang="en"/>
              <a:t>The Quote Sandwich</a:t>
            </a:r>
          </a:p>
        </p:txBody>
      </p:sp>
      <p:pic>
        <p:nvPicPr>
          <p:cNvPr id="85" name="Shape 85"/>
          <p:cNvPicPr preferRelativeResize="0"/>
          <p:nvPr/>
        </p:nvPicPr>
        <p:blipFill>
          <a:blip r:embed="rId3">
            <a:alphaModFix/>
          </a:blip>
          <a:stretch>
            <a:fillRect/>
          </a:stretch>
        </p:blipFill>
        <p:spPr>
          <a:xfrm>
            <a:off y="1745412" x="1882200"/>
            <a:ext cy="2725775" cx="4129949"/>
          </a:xfrm>
          <a:prstGeom prst="rect">
            <a:avLst/>
          </a:prstGeom>
          <a:noFill/>
          <a:ln>
            <a:noFill/>
          </a:ln>
        </p:spPr>
      </p:pic>
      <p:sp>
        <p:nvSpPr>
          <p:cNvPr id="86" name="Shape 86"/>
          <p:cNvSpPr txBox="1"/>
          <p:nvPr/>
        </p:nvSpPr>
        <p:spPr>
          <a:xfrm>
            <a:off y="2217725" x="4303575"/>
            <a:ext cy="371400" cx="4636500"/>
          </a:xfrm>
          <a:prstGeom prst="rect">
            <a:avLst/>
          </a:prstGeom>
          <a:noFill/>
          <a:ln>
            <a:noFill/>
          </a:ln>
        </p:spPr>
        <p:txBody>
          <a:bodyPr bIns="91425" rIns="91425" lIns="91425" tIns="91425" anchor="t" anchorCtr="0">
            <a:normAutofit/>
          </a:bodyPr>
          <a:lstStyle/>
          <a:p>
            <a:pPr algn="ctr" rtl="0" lvl="0">
              <a:spcBef>
                <a:spcPts val="0"/>
              </a:spcBef>
              <a:buNone/>
            </a:pPr>
            <a:r>
              <a:rPr b="1" sz="2400" lang="en"/>
              <a:t>Introducing the Quotation</a:t>
            </a:r>
          </a:p>
        </p:txBody>
      </p:sp>
      <p:sp>
        <p:nvSpPr>
          <p:cNvPr id="87" name="Shape 87"/>
          <p:cNvSpPr txBox="1"/>
          <p:nvPr/>
        </p:nvSpPr>
        <p:spPr>
          <a:xfrm>
            <a:off y="3068975" x="4724775"/>
            <a:ext cy="389400" cx="3594900"/>
          </a:xfrm>
          <a:prstGeom prst="rect">
            <a:avLst/>
          </a:prstGeom>
          <a:noFill/>
          <a:ln>
            <a:noFill/>
          </a:ln>
        </p:spPr>
        <p:txBody>
          <a:bodyPr bIns="91425" rIns="91425" lIns="91425" tIns="91425" anchor="t" anchorCtr="0">
            <a:normAutofit/>
          </a:bodyPr>
          <a:lstStyle/>
          <a:p>
            <a:pPr algn="ctr" rtl="0" lvl="0">
              <a:spcBef>
                <a:spcPts val="0"/>
              </a:spcBef>
              <a:buNone/>
            </a:pPr>
            <a:r>
              <a:rPr b="1" sz="2400" lang="en"/>
              <a:t>The Quote</a:t>
            </a:r>
          </a:p>
        </p:txBody>
      </p:sp>
      <p:sp>
        <p:nvSpPr>
          <p:cNvPr id="88" name="Shape 88"/>
          <p:cNvSpPr txBox="1"/>
          <p:nvPr/>
        </p:nvSpPr>
        <p:spPr>
          <a:xfrm>
            <a:off y="3784275" x="4425825"/>
            <a:ext cy="298800" cx="4391999"/>
          </a:xfrm>
          <a:prstGeom prst="rect">
            <a:avLst/>
          </a:prstGeom>
          <a:noFill/>
          <a:ln>
            <a:noFill/>
          </a:ln>
        </p:spPr>
        <p:txBody>
          <a:bodyPr bIns="91425" rIns="91425" lIns="91425" tIns="91425" anchor="t" anchorCtr="0">
            <a:normAutofit/>
          </a:bodyPr>
          <a:lstStyle/>
          <a:p>
            <a:pPr algn="ctr" rtl="0" lvl="0">
              <a:spcBef>
                <a:spcPts val="0"/>
              </a:spcBef>
              <a:buNone/>
            </a:pPr>
            <a:r>
              <a:rPr b="1" sz="2400" lang="en"/>
              <a:t>Explaining the Quotation</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y="0" x="0"/>
          <a:ext cy="0" cx="0"/>
          <a:chOff y="0" x="0"/>
          <a:chExt cy="0" cx="0"/>
        </a:xfrm>
      </p:grpSpPr>
      <p:sp>
        <p:nvSpPr>
          <p:cNvPr id="93" name="Shape 93"/>
          <p:cNvSpPr txBox="1"/>
          <p:nvPr/>
        </p:nvSpPr>
        <p:spPr>
          <a:xfrm>
            <a:off y="0" x="0"/>
            <a:ext cy="3000000" cx="3000000"/>
          </a:xfrm>
          <a:prstGeom prst="rect">
            <a:avLst/>
          </a:prstGeom>
          <a:noFill/>
          <a:ln>
            <a:noFill/>
          </a:ln>
        </p:spPr>
        <p:txBody>
          <a:bodyPr bIns="91425" rIns="91425" lIns="91425" tIns="91425" anchor="ctr" anchorCtr="0">
            <a:normAutofit/>
          </a:bodyPr>
          <a:lstStyle/>
          <a:p>
            <a:pPr rtl="0" lvl="0">
              <a:spcBef>
                <a:spcPts val="0"/>
              </a:spcBef>
              <a:buNone/>
            </a:pPr>
            <a:r>
              <a:t/>
            </a:r>
            <a:endParaRPr/>
          </a:p>
        </p:txBody>
      </p:sp>
      <p:sp>
        <p:nvSpPr>
          <p:cNvPr id="94" name="Shape 94"/>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t/>
            </a:r>
            <a:endParaRPr/>
          </a:p>
        </p:txBody>
      </p:sp>
      <p:sp>
        <p:nvSpPr>
          <p:cNvPr id="95" name="Shape 95"/>
          <p:cNvSpPr txBox="1"/>
          <p:nvPr>
            <p:ph idx="1" type="body"/>
          </p:nvPr>
        </p:nvSpPr>
        <p:spPr>
          <a:xfrm>
            <a:off y="1200150" x="457200"/>
            <a:ext cy="3725699" cx="8229600"/>
          </a:xfrm>
          <a:prstGeom prst="rect">
            <a:avLst/>
          </a:prstGeom>
        </p:spPr>
        <p:txBody>
          <a:bodyPr bIns="91425" rIns="91425" lIns="91425" tIns="91425" anchor="t" anchorCtr="0">
            <a:normAutofit/>
          </a:bodyPr>
          <a:lstStyle/>
          <a:p>
            <a:pPr rtl="0">
              <a:spcBef>
                <a:spcPts val="0"/>
              </a:spcBef>
              <a:buNone/>
            </a:pPr>
            <a:r>
              <a:rPr lang="en"/>
              <a:t>Clip art licensed from the Clip Art Gallery on </a:t>
            </a:r>
            <a:r>
              <a:rPr u="sng" lang="en">
                <a:solidFill>
                  <a:schemeClr val="hlink"/>
                </a:solidFill>
                <a:hlinkClick r:id="rId3"/>
              </a:rPr>
              <a:t>DiscoverySchool.com</a:t>
            </a:r>
          </a:p>
          <a:p>
            <a:pPr rtl="0">
              <a:spcBef>
                <a:spcPts val="0"/>
              </a:spcBef>
              <a:buNone/>
            </a:pPr>
            <a:r>
              <a:t/>
            </a:r>
            <a:endParaRPr/>
          </a:p>
          <a:p>
            <a:pPr rtl="0">
              <a:spcBef>
                <a:spcPts val="0"/>
              </a:spcBef>
              <a:buNone/>
            </a:pPr>
            <a:r>
              <a:rPr lang="en"/>
              <a:t>The Quote Sandwich is adapted from </a:t>
            </a:r>
            <a:r>
              <a:rPr lang="en" i="1"/>
              <a:t>They Say/I Say </a:t>
            </a:r>
            <a:r>
              <a:rPr lang="en"/>
              <a:t>pp. 41-45</a:t>
            </a:r>
          </a:p>
          <a:p>
            <a:pPr rtl="0">
              <a:spcBef>
                <a:spcPts val="0"/>
              </a:spcBef>
              <a:buNone/>
            </a:pPr>
            <a:r>
              <a:t/>
            </a:r>
            <a:endParaRPr/>
          </a:p>
          <a:p>
            <a:pPr>
              <a:spcBef>
                <a:spcPts val="0"/>
              </a:spcBef>
              <a:buNone/>
            </a:pPr>
            <a:r>
              <a:rPr lang="en"/>
              <a:t>PowerPoint created by Ozarks Writing Project</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 name="Shape 28"/>
        <p:cNvGrpSpPr/>
        <p:nvPr/>
      </p:nvGrpSpPr>
      <p:grpSpPr>
        <a:xfrm>
          <a:off y="0" x="0"/>
          <a:ext cy="0" cx="0"/>
          <a:chOff y="0" x="0"/>
          <a:chExt cy="0" cx="0"/>
        </a:xfrm>
      </p:grpSpPr>
      <p:sp>
        <p:nvSpPr>
          <p:cNvPr id="29" name="Shape 29"/>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The Dreaded Dangling Quote</a:t>
            </a:r>
          </a:p>
        </p:txBody>
      </p:sp>
      <p:sp>
        <p:nvSpPr>
          <p:cNvPr id="30" name="Shape 30"/>
          <p:cNvSpPr txBox="1"/>
          <p:nvPr>
            <p:ph idx="1" type="body"/>
          </p:nvPr>
        </p:nvSpPr>
        <p:spPr>
          <a:xfrm>
            <a:off y="1200150" x="457200"/>
            <a:ext cy="3725699" cx="3994500"/>
          </a:xfrm>
          <a:prstGeom prst="rect">
            <a:avLst/>
          </a:prstGeom>
        </p:spPr>
        <p:txBody>
          <a:bodyPr bIns="91425" rIns="91425" lIns="91425" tIns="91425" anchor="t" anchorCtr="0">
            <a:normAutofit/>
          </a:bodyPr>
          <a:lstStyle/>
          <a:p>
            <a:pPr>
              <a:spcBef>
                <a:spcPts val="0"/>
              </a:spcBef>
              <a:buNone/>
            </a:pPr>
            <a:r>
              <a:t/>
            </a:r>
            <a:endParaRPr/>
          </a:p>
        </p:txBody>
      </p:sp>
      <p:sp>
        <p:nvSpPr>
          <p:cNvPr id="31" name="Shape 31"/>
          <p:cNvSpPr txBox="1"/>
          <p:nvPr>
            <p:ph idx="2" type="body"/>
          </p:nvPr>
        </p:nvSpPr>
        <p:spPr>
          <a:xfrm>
            <a:off y="1200150" x="4692273"/>
            <a:ext cy="3725699" cx="3994500"/>
          </a:xfrm>
          <a:prstGeom prst="rect">
            <a:avLst/>
          </a:prstGeom>
        </p:spPr>
        <p:txBody>
          <a:bodyPr bIns="91425" rIns="91425" lIns="91425" tIns="91425" anchor="t" anchorCtr="0">
            <a:normAutofit/>
          </a:bodyPr>
          <a:lstStyle/>
          <a:p>
            <a:pPr>
              <a:spcBef>
                <a:spcPts val="0"/>
              </a:spcBef>
              <a:buNone/>
            </a:pPr>
            <a:r>
              <a:rPr sz="2400" lang="en"/>
              <a:t>Ms. Crawford stated that sandwiches are important to her. “In all my years as an avid sandwich consumer, I have never been so insulted. Nothing comes between me and my sandwich.”</a:t>
            </a:r>
          </a:p>
        </p:txBody>
      </p:sp>
      <p:pic>
        <p:nvPicPr>
          <p:cNvPr id="32" name="Shape 32"/>
          <p:cNvPicPr preferRelativeResize="0"/>
          <p:nvPr/>
        </p:nvPicPr>
        <p:blipFill>
          <a:blip r:embed="rId3">
            <a:alphaModFix/>
          </a:blip>
          <a:stretch>
            <a:fillRect/>
          </a:stretch>
        </p:blipFill>
        <p:spPr>
          <a:xfrm>
            <a:off y="1927275" x="430187"/>
            <a:ext cy="2672024" cx="4048525"/>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6" name="Shape 36"/>
        <p:cNvGrpSpPr/>
        <p:nvPr/>
      </p:nvGrpSpPr>
      <p:grpSpPr>
        <a:xfrm>
          <a:off y="0" x="0"/>
          <a:ext cy="0" cx="0"/>
          <a:chOff y="0" x="0"/>
          <a:chExt cy="0" cx="0"/>
        </a:xfrm>
      </p:grpSpPr>
      <p:sp>
        <p:nvSpPr>
          <p:cNvPr id="37" name="Shape 37"/>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The Three Ingredients</a:t>
            </a:r>
          </a:p>
        </p:txBody>
      </p:sp>
      <p:pic>
        <p:nvPicPr>
          <p:cNvPr id="38" name="Shape 38"/>
          <p:cNvPicPr preferRelativeResize="0"/>
          <p:nvPr/>
        </p:nvPicPr>
        <p:blipFill>
          <a:blip r:embed="rId3">
            <a:alphaModFix/>
          </a:blip>
          <a:stretch>
            <a:fillRect/>
          </a:stretch>
        </p:blipFill>
        <p:spPr>
          <a:xfrm>
            <a:off y="1745412" x="1882200"/>
            <a:ext cy="2725775" cx="4129949"/>
          </a:xfrm>
          <a:prstGeom prst="rect">
            <a:avLst/>
          </a:prstGeom>
          <a:noFill/>
          <a:ln>
            <a:noFill/>
          </a:ln>
        </p:spPr>
      </p:pic>
      <p:sp>
        <p:nvSpPr>
          <p:cNvPr id="39" name="Shape 39"/>
          <p:cNvSpPr txBox="1"/>
          <p:nvPr/>
        </p:nvSpPr>
        <p:spPr>
          <a:xfrm>
            <a:off y="2217725" x="4303575"/>
            <a:ext cy="371400" cx="4636500"/>
          </a:xfrm>
          <a:prstGeom prst="rect">
            <a:avLst/>
          </a:prstGeom>
          <a:noFill/>
          <a:ln>
            <a:noFill/>
          </a:ln>
        </p:spPr>
        <p:txBody>
          <a:bodyPr bIns="91425" rIns="91425" lIns="91425" tIns="91425" anchor="t" anchorCtr="0">
            <a:normAutofit/>
          </a:bodyPr>
          <a:lstStyle/>
          <a:p>
            <a:pPr algn="ctr">
              <a:spcBef>
                <a:spcPts val="0"/>
              </a:spcBef>
              <a:buNone/>
            </a:pPr>
            <a:r>
              <a:rPr b="1" sz="2400" lang="en"/>
              <a:t>Introducing the Quotation</a:t>
            </a:r>
          </a:p>
        </p:txBody>
      </p:sp>
      <p:sp>
        <p:nvSpPr>
          <p:cNvPr id="40" name="Shape 40"/>
          <p:cNvSpPr txBox="1"/>
          <p:nvPr/>
        </p:nvSpPr>
        <p:spPr>
          <a:xfrm>
            <a:off y="3068975" x="4724775"/>
            <a:ext cy="389400" cx="3594900"/>
          </a:xfrm>
          <a:prstGeom prst="rect">
            <a:avLst/>
          </a:prstGeom>
          <a:noFill/>
          <a:ln>
            <a:noFill/>
          </a:ln>
        </p:spPr>
        <p:txBody>
          <a:bodyPr bIns="91425" rIns="91425" lIns="91425" tIns="91425" anchor="t" anchorCtr="0">
            <a:normAutofit/>
          </a:bodyPr>
          <a:lstStyle/>
          <a:p>
            <a:pPr algn="ctr">
              <a:spcBef>
                <a:spcPts val="0"/>
              </a:spcBef>
              <a:buNone/>
            </a:pPr>
            <a:r>
              <a:rPr b="1" sz="2400" lang="en"/>
              <a:t>The Quote</a:t>
            </a:r>
          </a:p>
        </p:txBody>
      </p:sp>
      <p:sp>
        <p:nvSpPr>
          <p:cNvPr id="41" name="Shape 41"/>
          <p:cNvSpPr txBox="1"/>
          <p:nvPr/>
        </p:nvSpPr>
        <p:spPr>
          <a:xfrm>
            <a:off y="3784275" x="4425825"/>
            <a:ext cy="298800" cx="4391999"/>
          </a:xfrm>
          <a:prstGeom prst="rect">
            <a:avLst/>
          </a:prstGeom>
          <a:noFill/>
          <a:ln>
            <a:noFill/>
          </a:ln>
        </p:spPr>
        <p:txBody>
          <a:bodyPr bIns="91425" rIns="91425" lIns="91425" tIns="91425" anchor="t" anchorCtr="0">
            <a:normAutofit/>
          </a:bodyPr>
          <a:lstStyle/>
          <a:p>
            <a:pPr algn="ctr">
              <a:spcBef>
                <a:spcPts val="0"/>
              </a:spcBef>
              <a:buNone/>
            </a:pPr>
            <a:r>
              <a:rPr b="1" sz="2400" lang="en"/>
              <a:t>Explaining the Quotation</a:t>
            </a:r>
          </a:p>
        </p:txBody>
      </p:sp>
    </p:spTree>
  </p:cSld>
  <p:clrMapOvr>
    <a:masterClrMapping/>
  </p:clrMapOvr>
  <p:transition spd="slow">
    <p:cut/>
  </p:transition>
  <p:timing>
    <p:tnLst>
      <p:par>
        <p:cTn restart="never" dur="indefinite" nodeType="tmRoot">
          <p:childTnLst>
            <p:seq nextAc="seek" concurrent="1">
              <p:cTn id="2" dur="indefinite" nodeType="mainSeq">
                <p:childTnLst>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39">
                                            <p:txEl>
                                              <p:pRg st="0" end="0"/>
                                            </p:txEl>
                                          </p:spTgt>
                                        </p:tgtEl>
                                        <p:attrNameLst>
                                          <p:attrName>style.visibility</p:attrName>
                                        </p:attrNameLst>
                                      </p:cBhvr>
                                      <p:to>
                                        <p:strVal val="visible"/>
                                      </p:to>
                                    </p:set>
                                    <p:animEffect transition="in" filter="fade">
                                      <p:cBhvr>
                                        <p:cTn dur="1000"/>
                                        <p:tgtEl>
                                          <p:spTgt spid="39">
                                            <p:txEl>
                                              <p:pRg st="0" end="0"/>
                                            </p:txEl>
                                          </p:spTgt>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1000"/>
                                        <p:tgtEl>
                                          <p:spTgt spid="40"/>
                                        </p:tgtEl>
                                      </p:cBhvr>
                                    </p:animEffect>
                                  </p:childTnLst>
                                </p:cTn>
                              </p:par>
                            </p:childTnLst>
                          </p:cTn>
                        </p:par>
                      </p:childTnLst>
                    </p:cTn>
                  </p:par>
                  <p:par>
                    <p:cTn fill="hold">
                      <p:stCondLst>
                        <p:cond delay="indefinite"/>
                      </p:stCondLst>
                      <p:childTnLst>
                        <p:par>
                          <p:cTn fill="hold">
                            <p:stCondLst>
                              <p:cond delay="0"/>
                            </p:stCondLst>
                            <p:childTnLst>
                              <p:par>
                                <p:cTn presetID="10" fill="hold" presetSubtype="0" presetClass="entr" nodeType="click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1000"/>
                                        <p:tgtEl>
                                          <p:spTgt spid="4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5" name="Shape 45"/>
        <p:cNvGrpSpPr/>
        <p:nvPr/>
      </p:nvGrpSpPr>
      <p:grpSpPr>
        <a:xfrm>
          <a:off y="0" x="0"/>
          <a:ext cy="0" cx="0"/>
          <a:chOff y="0" x="0"/>
          <a:chExt cy="0" cx="0"/>
        </a:xfrm>
      </p:grpSpPr>
      <p:pic>
        <p:nvPicPr>
          <p:cNvPr id="46" name="Shape 46"/>
          <p:cNvPicPr preferRelativeResize="0"/>
          <p:nvPr/>
        </p:nvPicPr>
        <p:blipFill>
          <a:blip r:embed="rId3">
            <a:alphaModFix/>
          </a:blip>
          <a:stretch>
            <a:fillRect/>
          </a:stretch>
        </p:blipFill>
        <p:spPr>
          <a:xfrm>
            <a:off y="0" x="161950"/>
            <a:ext cy="5907350" cx="6091950"/>
          </a:xfrm>
          <a:prstGeom prst="rect">
            <a:avLst/>
          </a:prstGeom>
          <a:noFill/>
          <a:ln>
            <a:noFill/>
          </a:ln>
        </p:spPr>
      </p:pic>
      <p:sp>
        <p:nvSpPr>
          <p:cNvPr id="47" name="Shape 47"/>
          <p:cNvSpPr txBox="1"/>
          <p:nvPr/>
        </p:nvSpPr>
        <p:spPr>
          <a:xfrm>
            <a:off y="1124200" x="6377850"/>
            <a:ext cy="3327600" cx="2669999"/>
          </a:xfrm>
          <a:prstGeom prst="rect">
            <a:avLst/>
          </a:prstGeom>
          <a:noFill/>
          <a:ln>
            <a:noFill/>
          </a:ln>
        </p:spPr>
        <p:txBody>
          <a:bodyPr bIns="91425" rIns="91425" lIns="91425" tIns="91425" anchor="t" anchorCtr="0">
            <a:normAutofit/>
          </a:bodyPr>
          <a:lstStyle/>
          <a:p>
            <a:pPr rtl="0">
              <a:spcBef>
                <a:spcPts val="0"/>
              </a:spcBef>
              <a:buNone/>
            </a:pPr>
            <a:r>
              <a:rPr sz="2400" lang="en"/>
              <a:t>The top slice:</a:t>
            </a:r>
          </a:p>
          <a:p>
            <a:pPr>
              <a:spcBef>
                <a:spcPts val="0"/>
              </a:spcBef>
              <a:buNone/>
            </a:pPr>
            <a:r>
              <a:rPr sz="2400" lang="en"/>
              <a:t>Introducing what someone else says about an event in the news</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1" name="Shape 51"/>
        <p:cNvGrpSpPr/>
        <p:nvPr/>
      </p:nvGrpSpPr>
      <p:grpSpPr>
        <a:xfrm>
          <a:off y="0" x="0"/>
          <a:ext cy="0" cx="0"/>
          <a:chOff y="0" x="0"/>
          <a:chExt cy="0" cx="0"/>
        </a:xfrm>
      </p:grpSpPr>
      <p:pic>
        <p:nvPicPr>
          <p:cNvPr id="52" name="Shape 52"/>
          <p:cNvPicPr preferRelativeResize="0"/>
          <p:nvPr/>
        </p:nvPicPr>
        <p:blipFill>
          <a:blip r:embed="rId3">
            <a:alphaModFix/>
          </a:blip>
          <a:stretch>
            <a:fillRect/>
          </a:stretch>
        </p:blipFill>
        <p:spPr>
          <a:xfrm>
            <a:off y="508075" x="5825675"/>
            <a:ext cy="3635025" cx="2687975"/>
          </a:xfrm>
          <a:prstGeom prst="rect">
            <a:avLst/>
          </a:prstGeom>
          <a:noFill/>
          <a:ln>
            <a:noFill/>
          </a:ln>
        </p:spPr>
      </p:pic>
      <p:sp>
        <p:nvSpPr>
          <p:cNvPr id="53" name="Shape 53"/>
          <p:cNvSpPr txBox="1"/>
          <p:nvPr/>
        </p:nvSpPr>
        <p:spPr>
          <a:xfrm>
            <a:off y="889450" x="791425"/>
            <a:ext cy="3000000" cx="5119200"/>
          </a:xfrm>
          <a:prstGeom prst="rect">
            <a:avLst/>
          </a:prstGeom>
          <a:noFill/>
          <a:ln>
            <a:noFill/>
          </a:ln>
        </p:spPr>
        <p:txBody>
          <a:bodyPr bIns="91425" rIns="91425" lIns="91425" tIns="91425" anchor="ctr" anchorCtr="0">
            <a:normAutofit/>
          </a:bodyPr>
          <a:lstStyle/>
          <a:p>
            <a:pPr rtl="0" lvl="0">
              <a:spcBef>
                <a:spcPts val="0"/>
              </a:spcBef>
              <a:buNone/>
            </a:pPr>
            <a:r>
              <a:rPr sz="2000" lang="en">
                <a:solidFill>
                  <a:schemeClr val="dk1"/>
                </a:solidFill>
              </a:rPr>
              <a:t>Teacher Ms. Crawford expressed her shock over the scandal at Green Peppers by exclaiming,</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7" name="Shape 57"/>
        <p:cNvGrpSpPr/>
        <p:nvPr/>
      </p:nvGrpSpPr>
      <p:grpSpPr>
        <a:xfrm>
          <a:off y="0" x="0"/>
          <a:ext cy="0" cx="0"/>
          <a:chOff y="0" x="0"/>
          <a:chExt cy="0" cx="0"/>
        </a:xfrm>
      </p:grpSpPr>
      <p:sp>
        <p:nvSpPr>
          <p:cNvPr id="58" name="Shape 58"/>
          <p:cNvSpPr/>
          <p:nvPr/>
        </p:nvSpPr>
        <p:spPr>
          <a:xfrm>
            <a:off y="2066195" x="476250"/>
            <a:ext cy="1010877" cx="8191463"/>
          </a:xfrm>
          <a:prstGeom prst="rect">
            <a:avLst/>
          </a:prstGeom>
        </p:spPr>
        <p:txBody>
          <a:bodyPr>
            <a:prstTxWarp prst="textPlain"/>
          </a:bodyPr>
          <a:lstStyle/>
          <a:p>
            <a:pPr algn="ctr"/>
            <a:r>
              <a:rPr b="0" i="0">
                <a:ln w="19050" cap="flat">
                  <a:solidFill>
                    <a:schemeClr val="dk2"/>
                  </a:solidFill>
                  <a:prstDash val="solid"/>
                  <a:round/>
                  <a:headEnd w="med" len="med" type="none"/>
                  <a:tailEnd w="med" len="med" type="none"/>
                </a:ln>
                <a:solidFill>
                  <a:schemeClr val="lt2"/>
                </a:solidFill>
                <a:latin typeface="Arial"/>
              </a:rPr>
              <a:t>A Good Quote</a:t>
            </a:r>
          </a:p>
        </p:txBody>
      </p:sp>
      <p:sp>
        <p:nvSpPr>
          <p:cNvPr id="59" name="Shape 59"/>
          <p:cNvSpPr txBox="1"/>
          <p:nvPr>
            <p:ph type="title"/>
          </p:nvPr>
        </p:nvSpPr>
        <p:spPr>
          <a:xfrm>
            <a:off y="205978" x="457200"/>
            <a:ext cy="857400" cx="8229600"/>
          </a:xfrm>
          <a:prstGeom prst="rect">
            <a:avLst/>
          </a:prstGeom>
        </p:spPr>
        <p:txBody>
          <a:bodyPr bIns="91425" rIns="91425" lIns="91425" tIns="91425" anchor="b" anchorCtr="0">
            <a:normAutofit/>
          </a:bodyPr>
          <a:lstStyle/>
          <a:p>
            <a:pPr>
              <a:spcBef>
                <a:spcPts val="0"/>
              </a:spcBef>
              <a:buNone/>
            </a:pPr>
            <a:r>
              <a:rPr lang="en"/>
              <a:t>The Meat and Veggies:</a:t>
            </a:r>
          </a:p>
        </p:txBody>
      </p:sp>
      <p:sp>
        <p:nvSpPr>
          <p:cNvPr id="60" name="Shape 60"/>
          <p:cNvSpPr txBox="1"/>
          <p:nvPr>
            <p:ph idx="1" type="body"/>
          </p:nvPr>
        </p:nvSpPr>
        <p:spPr>
          <a:xfrm>
            <a:off y="1200150" x="457200"/>
            <a:ext cy="3725699" cx="8229600"/>
          </a:xfrm>
          <a:prstGeom prst="rect">
            <a:avLst/>
          </a:prstGeom>
        </p:spPr>
        <p:txBody>
          <a:bodyPr bIns="91425" rIns="91425" lIns="91425" tIns="91425" anchor="t" anchorCtr="0">
            <a:normAutofit/>
          </a:bodyPr>
          <a:lstStyle/>
          <a:p>
            <a:pPr>
              <a:spcBef>
                <a:spcPts val="0"/>
              </a:spcBef>
              <a:buNone/>
            </a:pPr>
            <a:r>
              <a:t/>
            </a:r>
            <a:endParaRP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 name="Shape 64"/>
        <p:cNvGrpSpPr/>
        <p:nvPr/>
      </p:nvGrpSpPr>
      <p:grpSpPr>
        <a:xfrm>
          <a:off y="0" x="0"/>
          <a:ext cy="0" cx="0"/>
          <a:chOff y="0" x="0"/>
          <a:chExt cy="0" cx="0"/>
        </a:xfrm>
      </p:grpSpPr>
      <p:pic>
        <p:nvPicPr>
          <p:cNvPr id="65" name="Shape 65"/>
          <p:cNvPicPr preferRelativeResize="0"/>
          <p:nvPr/>
        </p:nvPicPr>
        <p:blipFill>
          <a:blip r:embed="rId3">
            <a:alphaModFix/>
          </a:blip>
          <a:stretch>
            <a:fillRect/>
          </a:stretch>
        </p:blipFill>
        <p:spPr>
          <a:xfrm>
            <a:off y="508075" x="5825675"/>
            <a:ext cy="3635025" cx="2687975"/>
          </a:xfrm>
          <a:prstGeom prst="rect">
            <a:avLst/>
          </a:prstGeom>
          <a:noFill/>
          <a:ln>
            <a:noFill/>
          </a:ln>
        </p:spPr>
      </p:pic>
      <p:sp>
        <p:nvSpPr>
          <p:cNvPr id="66" name="Shape 66"/>
          <p:cNvSpPr txBox="1"/>
          <p:nvPr/>
        </p:nvSpPr>
        <p:spPr>
          <a:xfrm>
            <a:off y="825587" x="467225"/>
            <a:ext cy="3000000" cx="5119200"/>
          </a:xfrm>
          <a:prstGeom prst="rect">
            <a:avLst/>
          </a:prstGeom>
          <a:noFill/>
          <a:ln>
            <a:noFill/>
          </a:ln>
        </p:spPr>
        <p:txBody>
          <a:bodyPr bIns="91425" rIns="91425" lIns="91425" tIns="91425" anchor="ctr" anchorCtr="0">
            <a:normAutofit/>
          </a:bodyPr>
          <a:lstStyle/>
          <a:p>
            <a:pPr rtl="0" lvl="0">
              <a:spcBef>
                <a:spcPts val="0"/>
              </a:spcBef>
              <a:buNone/>
            </a:pPr>
            <a:r>
              <a:rPr sz="2000" lang="en">
                <a:solidFill>
                  <a:schemeClr val="dk1"/>
                </a:solidFill>
              </a:rPr>
              <a:t>Ms. Crawford expressed her shock over the scandal at Green Peppers by exclaiming,</a:t>
            </a:r>
            <a:r>
              <a:rPr sz="2000" lang="en">
                <a:solidFill>
                  <a:srgbClr val="0000FF"/>
                </a:solidFill>
              </a:rPr>
              <a:t>“In all my years as a sandwich consumer, I have never been so insulted. Nothing comes between me and my sandwich.</a:t>
            </a:r>
            <a:r>
              <a:rPr sz="2000" lang="en">
                <a:solidFill>
                  <a:schemeClr val="dk1"/>
                </a:solidFill>
              </a:rPr>
              <a:t>”</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 name="Shape 70"/>
        <p:cNvGrpSpPr/>
        <p:nvPr/>
      </p:nvGrpSpPr>
      <p:grpSpPr>
        <a:xfrm>
          <a:off y="0" x="0"/>
          <a:ext cy="0" cx="0"/>
          <a:chOff y="0" x="0"/>
          <a:chExt cy="0" cx="0"/>
        </a:xfrm>
      </p:grpSpPr>
      <p:pic>
        <p:nvPicPr>
          <p:cNvPr id="71" name="Shape 71"/>
          <p:cNvPicPr preferRelativeResize="0"/>
          <p:nvPr/>
        </p:nvPicPr>
        <p:blipFill>
          <a:blip r:embed="rId3">
            <a:alphaModFix/>
          </a:blip>
          <a:stretch>
            <a:fillRect/>
          </a:stretch>
        </p:blipFill>
        <p:spPr>
          <a:xfrm>
            <a:off y="1306125" x="600550"/>
            <a:ext cy="2838450" cx="2838450"/>
          </a:xfrm>
          <a:prstGeom prst="rect">
            <a:avLst/>
          </a:prstGeom>
          <a:noFill/>
          <a:ln>
            <a:noFill/>
          </a:ln>
        </p:spPr>
      </p:pic>
      <p:sp>
        <p:nvSpPr>
          <p:cNvPr id="72" name="Shape 72"/>
          <p:cNvSpPr txBox="1"/>
          <p:nvPr/>
        </p:nvSpPr>
        <p:spPr>
          <a:xfrm>
            <a:off y="1391175" x="3507825"/>
            <a:ext cy="2955900" cx="5797199"/>
          </a:xfrm>
          <a:prstGeom prst="rect">
            <a:avLst/>
          </a:prstGeom>
          <a:noFill/>
          <a:ln>
            <a:noFill/>
          </a:ln>
        </p:spPr>
        <p:txBody>
          <a:bodyPr bIns="91425" rIns="91425" lIns="91425" tIns="91425" anchor="t" anchorCtr="0">
            <a:normAutofit/>
          </a:bodyPr>
          <a:lstStyle/>
          <a:p>
            <a:pPr rtl="0">
              <a:spcBef>
                <a:spcPts val="0"/>
              </a:spcBef>
              <a:buNone/>
            </a:pPr>
            <a:r>
              <a:t/>
            </a:r>
            <a:endParaRPr sz="2400"/>
          </a:p>
          <a:p>
            <a:pPr rtl="0">
              <a:spcBef>
                <a:spcPts val="0"/>
              </a:spcBef>
              <a:buNone/>
            </a:pPr>
            <a:r>
              <a:t/>
            </a:r>
            <a:endParaRPr sz="2400"/>
          </a:p>
          <a:p>
            <a:pPr rtl="0">
              <a:spcBef>
                <a:spcPts val="0"/>
              </a:spcBef>
              <a:buNone/>
            </a:pPr>
            <a:r>
              <a:rPr sz="2400" lang="en"/>
              <a:t>“Basically, X is saying…”</a:t>
            </a:r>
          </a:p>
          <a:p>
            <a:pPr rtl="0">
              <a:spcBef>
                <a:spcPts val="0"/>
              </a:spcBef>
              <a:buNone/>
            </a:pPr>
            <a:r>
              <a:rPr sz="2400" lang="en"/>
              <a:t>“In other words, X believes…”</a:t>
            </a:r>
          </a:p>
          <a:p>
            <a:pPr rtl="0">
              <a:spcBef>
                <a:spcPts val="0"/>
              </a:spcBef>
              <a:buNone/>
            </a:pPr>
            <a:r>
              <a:rPr sz="2400" lang="en"/>
              <a:t>“X is arguing that …”</a:t>
            </a:r>
          </a:p>
          <a:p>
            <a:pPr>
              <a:spcBef>
                <a:spcPts val="0"/>
              </a:spcBef>
              <a:buNone/>
            </a:pPr>
            <a:r>
              <a:t/>
            </a:r>
            <a:endParaRPr sz="2400"/>
          </a:p>
        </p:txBody>
      </p:sp>
      <p:sp>
        <p:nvSpPr>
          <p:cNvPr id="73" name="Shape 73"/>
          <p:cNvSpPr txBox="1"/>
          <p:nvPr>
            <p:ph type="title"/>
          </p:nvPr>
        </p:nvSpPr>
        <p:spPr>
          <a:xfrm>
            <a:off y="205975" x="457200"/>
            <a:ext cy="857400" cx="8520300"/>
          </a:xfrm>
          <a:prstGeom prst="rect">
            <a:avLst/>
          </a:prstGeom>
        </p:spPr>
        <p:txBody>
          <a:bodyPr bIns="91425" rIns="91425" lIns="91425" tIns="91425" anchor="b" anchorCtr="0">
            <a:normAutofit/>
          </a:bodyPr>
          <a:lstStyle/>
          <a:p>
            <a:pPr>
              <a:spcBef>
                <a:spcPts val="0"/>
              </a:spcBef>
              <a:buNone/>
            </a:pPr>
            <a:r>
              <a:rPr lang="en"/>
              <a:t>The Bottom Slice: </a:t>
            </a:r>
            <a:r>
              <a:rPr sz="3000" lang="en"/>
              <a:t>Making the Connection</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y="0" x="0"/>
          <a:ext cy="0" cx="0"/>
          <a:chOff y="0" x="0"/>
          <a:chExt cy="0" cx="0"/>
        </a:xfrm>
      </p:grpSpPr>
      <p:pic>
        <p:nvPicPr>
          <p:cNvPr id="78" name="Shape 78"/>
          <p:cNvPicPr preferRelativeResize="0"/>
          <p:nvPr/>
        </p:nvPicPr>
        <p:blipFill>
          <a:blip r:embed="rId3">
            <a:alphaModFix/>
          </a:blip>
          <a:stretch>
            <a:fillRect/>
          </a:stretch>
        </p:blipFill>
        <p:spPr>
          <a:xfrm>
            <a:off y="508075" x="5825675"/>
            <a:ext cy="3635025" cx="2687975"/>
          </a:xfrm>
          <a:prstGeom prst="rect">
            <a:avLst/>
          </a:prstGeom>
          <a:noFill/>
          <a:ln>
            <a:noFill/>
          </a:ln>
        </p:spPr>
      </p:pic>
      <p:sp>
        <p:nvSpPr>
          <p:cNvPr id="79" name="Shape 79"/>
          <p:cNvSpPr txBox="1"/>
          <p:nvPr/>
        </p:nvSpPr>
        <p:spPr>
          <a:xfrm>
            <a:off y="825587" x="467225"/>
            <a:ext cy="3000000" cx="5119200"/>
          </a:xfrm>
          <a:prstGeom prst="rect">
            <a:avLst/>
          </a:prstGeom>
          <a:noFill/>
          <a:ln>
            <a:noFill/>
          </a:ln>
        </p:spPr>
        <p:txBody>
          <a:bodyPr bIns="91425" rIns="91425" lIns="91425" tIns="91425" anchor="ctr" anchorCtr="0">
            <a:normAutofit/>
          </a:bodyPr>
          <a:lstStyle/>
          <a:p>
            <a:pPr rtl="0" lvl="0">
              <a:spcBef>
                <a:spcPts val="0"/>
              </a:spcBef>
              <a:buNone/>
            </a:pPr>
            <a:r>
              <a:rPr sz="2000" lang="en">
                <a:solidFill>
                  <a:schemeClr val="dk1"/>
                </a:solidFill>
              </a:rPr>
              <a:t>Ms. Crawford expressed her shock over the scandal at Green Peppers by exclaiming,</a:t>
            </a:r>
            <a:r>
              <a:rPr sz="2000" lang="en"/>
              <a:t>“In all my years as a sandwich consumer, I have never been so insulted. Nothing comes between me and my sandwich.” </a:t>
            </a:r>
            <a:r>
              <a:rPr sz="2000" lang="en">
                <a:solidFill>
                  <a:srgbClr val="0000FF"/>
                </a:solidFill>
              </a:rPr>
              <a:t>Ms. Crawford argues that we all should be outraged, and the angry crowd surrounding the restaurant is shouting in agreement.</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in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